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56" r:id="rId2"/>
    <p:sldId id="258" r:id="rId3"/>
    <p:sldId id="266" r:id="rId4"/>
    <p:sldId id="265" r:id="rId5"/>
    <p:sldId id="257" r:id="rId6"/>
    <p:sldId id="269" r:id="rId7"/>
    <p:sldId id="267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CDF1"/>
    <a:srgbClr val="70BAEC"/>
    <a:srgbClr val="319BE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884" autoAdjust="0"/>
  </p:normalViewPr>
  <p:slideViewPr>
    <p:cSldViewPr snapToGrid="0">
      <p:cViewPr varScale="1">
        <p:scale>
          <a:sx n="95" d="100"/>
          <a:sy n="95" d="100"/>
        </p:scale>
        <p:origin x="2778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gif>
</file>

<file path=ppt/media/image11.gif>
</file>

<file path=ppt/media/image12.gif>
</file>

<file path=ppt/media/image13.png>
</file>

<file path=ppt/media/image14.gif>
</file>

<file path=ppt/media/image2.gif>
</file>

<file path=ppt/media/image3.jpe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F3A6F-67B3-4F1E-BF27-2B4ED9375AFB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CF27B1-14F9-4F0D-A48F-6DB807C51DAF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5125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27B1-14F9-4F0D-A48F-6DB807C51DAF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3832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/>
              <a:t>Brevet d’études professionnelles métiers de l'électronique (</a:t>
            </a:r>
            <a:r>
              <a:rPr lang="fr-FR" b="1" dirty="0" err="1"/>
              <a:t>useless</a:t>
            </a:r>
            <a:r>
              <a:rPr lang="fr-FR" b="1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Baccalauréat professionnel Maintenance Réseaux, Bureautique et Télématique (bac pro Systèmes Numériques)</a:t>
            </a:r>
            <a:endParaRPr lang="fr-FR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27B1-14F9-4F0D-A48F-6DB807C51DAF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3572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-</a:t>
            </a:r>
            <a:r>
              <a:rPr lang="fr-FR" sz="1200" b="1" dirty="0"/>
              <a:t>STI2D </a:t>
            </a:r>
            <a:r>
              <a:rPr lang="fr-FR" sz="1200" dirty="0"/>
              <a:t>(sciences et technologies de l'industrie et du développement durable)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-bac pro Systèmes Numériques)</a:t>
            </a:r>
            <a:endParaRPr lang="fr-FR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</a:t>
            </a:r>
            <a:r>
              <a:rPr lang="fr-FR" b="1" dirty="0"/>
              <a:t>Brevet de technicien supérieur </a:t>
            </a:r>
            <a:r>
              <a:rPr lang="fr-FR" sz="1200" dirty="0"/>
              <a:t>Services Informatiques aux Organisations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</a:t>
            </a:r>
            <a:r>
              <a:rPr lang="fr-FR" b="1" dirty="0"/>
              <a:t>Brevet de technicien supérieur </a:t>
            </a:r>
            <a:r>
              <a:rPr lang="fr-FR" sz="1200" dirty="0"/>
              <a:t>Informatique et Réseaux pour l’Industrie et les Services techniques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</a:t>
            </a:r>
            <a:r>
              <a:rPr lang="fr-FR" b="1" dirty="0"/>
              <a:t>Diplôme universitaire de technologie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27B1-14F9-4F0D-A48F-6DB807C51DAF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67878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 err="1"/>
              <a:t>Activités→diversité</a:t>
            </a:r>
            <a:endParaRPr lang="fr-FR" sz="1200" dirty="0"/>
          </a:p>
          <a:p>
            <a:r>
              <a:rPr lang="fr-FR" sz="1200" dirty="0" err="1"/>
              <a:t>Simple→rassuré</a:t>
            </a:r>
            <a:r>
              <a:rPr lang="fr-FR" sz="1200" dirty="0"/>
              <a:t> vis-à-vis du monde pro</a:t>
            </a:r>
          </a:p>
          <a:p>
            <a:r>
              <a:rPr lang="fr-FR" sz="1200" dirty="0"/>
              <a:t>Expertise </a:t>
            </a:r>
            <a:r>
              <a:rPr lang="fr-FR" sz="1200" dirty="0" err="1"/>
              <a:t>gentillesse→fonctionnement</a:t>
            </a:r>
            <a:r>
              <a:rPr lang="fr-FR" sz="1200" dirty="0"/>
              <a:t> de cette entreprise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F27B1-14F9-4F0D-A48F-6DB807C51DAF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4085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61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64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5930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8035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49539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58153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2125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1059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16402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6447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9193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7455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320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032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1464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4315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8778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7CDF1"/>
            </a:gs>
            <a:gs pos="100000">
              <a:srgbClr val="319BE3"/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EADD63C-98B3-4EB5-85F6-8C9374FD5D06}" type="datetimeFigureOut">
              <a:rPr lang="fr-FR" smtClean="0"/>
              <a:t>03/02/2020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2B7C9DF-671A-449D-BBA1-62881E2EAD0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46055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contact@a2i-informatique.co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2i-informatique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5AF663-F9A7-4E2A-9155-3A49F30B9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7407"/>
            <a:ext cx="7333137" cy="1867137"/>
          </a:xfrm>
        </p:spPr>
        <p:txBody>
          <a:bodyPr>
            <a:noAutofit/>
          </a:bodyPr>
          <a:lstStyle/>
          <a:p>
            <a:pPr algn="ctr"/>
            <a:r>
              <a:rPr lang="fr-FR" sz="6000" b="1" u="sng" dirty="0">
                <a:solidFill>
                  <a:schemeClr val="bg2">
                    <a:lumMod val="75000"/>
                  </a:schemeClr>
                </a:solidFill>
              </a:rPr>
              <a:t>Rapport de STAGE </a:t>
            </a:r>
            <a:r>
              <a:rPr lang="fr-FR" sz="3600" b="1" u="sng" dirty="0">
                <a:solidFill>
                  <a:schemeClr val="bg2">
                    <a:lumMod val="75000"/>
                  </a:schemeClr>
                </a:solidFill>
              </a:rPr>
              <a:t>D’OBSERVATION EN ENTREPRISE</a:t>
            </a:r>
            <a:r>
              <a:rPr lang="fr-FR" sz="3600" dirty="0">
                <a:solidFill>
                  <a:schemeClr val="bg2">
                    <a:lumMod val="75000"/>
                  </a:schemeClr>
                </a:solidFill>
              </a:rPr>
              <a:t> </a:t>
            </a:r>
            <a:br>
              <a:rPr lang="fr-FR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fr-FR" sz="2800" dirty="0">
                <a:solidFill>
                  <a:schemeClr val="bg2">
                    <a:lumMod val="75000"/>
                  </a:schemeClr>
                </a:solidFill>
              </a:rPr>
              <a:t>du 17/12 au 20/12/2019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A4533A8-F8EE-4AB4-B40E-78DC5C821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951946"/>
            <a:ext cx="7333137" cy="954107"/>
          </a:xfrm>
        </p:spPr>
        <p:txBody>
          <a:bodyPr anchor="ctr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60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@2i Informatique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144B928-F8DE-4430-93DF-238CBED37770}"/>
              </a:ext>
            </a:extLst>
          </p:cNvPr>
          <p:cNvSpPr txBox="1"/>
          <p:nvPr/>
        </p:nvSpPr>
        <p:spPr>
          <a:xfrm>
            <a:off x="205670" y="5577023"/>
            <a:ext cx="7057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fr-FR" sz="28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fr-FR" sz="2800" dirty="0"/>
              <a:t> à 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Chante-Cigale</a:t>
            </a:r>
          </a:p>
          <a:p>
            <a:r>
              <a:rPr lang="fr-FR" sz="2800" dirty="0"/>
              <a:t>LASSAGNE--BUCKWELL </a:t>
            </a:r>
            <a:r>
              <a:rPr lang="fr-F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Sullyvan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33DCA3F-5D87-4B49-BF02-CB6C51619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57605" y="1102402"/>
            <a:ext cx="6204257" cy="465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9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0BDF4D5-63DD-4370-81EC-FE8C0D9DD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9538" y="1496223"/>
            <a:ext cx="6126664" cy="4597530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AAF41535-4C04-4B1F-B83C-B1B938B09827}"/>
              </a:ext>
            </a:extLst>
          </p:cNvPr>
          <p:cNvSpPr txBox="1">
            <a:spLocks/>
          </p:cNvSpPr>
          <p:nvPr/>
        </p:nvSpPr>
        <p:spPr>
          <a:xfrm>
            <a:off x="0" y="52273"/>
            <a:ext cx="12154593" cy="110282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200" b="1" u="sng" dirty="0">
                <a:solidFill>
                  <a:schemeClr val="bg2">
                    <a:lumMod val="75000"/>
                  </a:schemeClr>
                </a:solidFill>
              </a:rPr>
              <a:t>activités de l’entreprise</a:t>
            </a:r>
            <a:endParaRPr lang="fr-FR" sz="52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FDFA867-E291-4997-9F41-A0A29F120B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8569012" y="2341171"/>
            <a:ext cx="4282818" cy="2888344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847F1D4-4AD4-4797-B4B0-72C795367033}"/>
              </a:ext>
            </a:extLst>
          </p:cNvPr>
          <p:cNvSpPr txBox="1"/>
          <p:nvPr/>
        </p:nvSpPr>
        <p:spPr>
          <a:xfrm>
            <a:off x="0" y="1769406"/>
            <a:ext cx="325492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/>
              <a:t>-produits</a:t>
            </a:r>
          </a:p>
          <a:p>
            <a:r>
              <a:rPr lang="fr-FR" sz="3200" b="1" dirty="0"/>
              <a:t>-services</a:t>
            </a:r>
          </a:p>
          <a:p>
            <a:r>
              <a:rPr lang="fr-FR" sz="3200" b="1" dirty="0"/>
              <a:t> </a:t>
            </a:r>
          </a:p>
          <a:p>
            <a:r>
              <a:rPr lang="fr-FR" sz="3200" b="1" dirty="0"/>
              <a:t>-particuliers</a:t>
            </a:r>
          </a:p>
          <a:p>
            <a:r>
              <a:rPr lang="fr-FR" sz="3200" b="1" dirty="0"/>
              <a:t>-professionnels </a:t>
            </a:r>
          </a:p>
          <a:p>
            <a:endParaRPr lang="fr-FR" sz="3200" b="1" dirty="0"/>
          </a:p>
          <a:p>
            <a:r>
              <a:rPr lang="fr-FR" sz="3200" b="1" dirty="0"/>
              <a:t>-commandes</a:t>
            </a:r>
          </a:p>
          <a:p>
            <a:r>
              <a:rPr lang="fr-FR" sz="3200" b="1" dirty="0"/>
              <a:t>-prestations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5A881EF-F7EE-455E-AAD5-9CA55AD55ABF}"/>
              </a:ext>
            </a:extLst>
          </p:cNvPr>
          <p:cNvSpPr txBox="1"/>
          <p:nvPr/>
        </p:nvSpPr>
        <p:spPr>
          <a:xfrm>
            <a:off x="9161253" y="2316872"/>
            <a:ext cx="3098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TARIFS DES PRESTATIONS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CBE04E-5AE6-4A31-9752-44E324338EA1}"/>
              </a:ext>
            </a:extLst>
          </p:cNvPr>
          <p:cNvSpPr/>
          <p:nvPr/>
        </p:nvSpPr>
        <p:spPr>
          <a:xfrm>
            <a:off x="3254929" y="1643626"/>
            <a:ext cx="54809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APERÇU DES PRODUITS VENDUS</a:t>
            </a:r>
          </a:p>
        </p:txBody>
      </p:sp>
    </p:spTree>
    <p:extLst>
      <p:ext uri="{BB962C8B-B14F-4D97-AF65-F5344CB8AC3E}">
        <p14:creationId xmlns:p14="http://schemas.microsoft.com/office/powerpoint/2010/main" val="1461256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3">
            <a:extLst>
              <a:ext uri="{FF2B5EF4-FFF2-40B4-BE49-F238E27FC236}">
                <a16:creationId xmlns:a16="http://schemas.microsoft.com/office/drawing/2014/main" id="{1015CC49-29F4-4778-9F41-A3B398DE44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75437" y="1108926"/>
            <a:ext cx="7084214" cy="53574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8DFB23-6AB8-4B02-B3B3-172AB70D5944}"/>
              </a:ext>
            </a:extLst>
          </p:cNvPr>
          <p:cNvSpPr/>
          <p:nvPr/>
        </p:nvSpPr>
        <p:spPr>
          <a:xfrm>
            <a:off x="1" y="81436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4800" b="1" u="sng" dirty="0">
                <a:solidFill>
                  <a:schemeClr val="bg2">
                    <a:lumMod val="75000"/>
                  </a:schemeClr>
                </a:solidFill>
              </a:rPr>
              <a:t>Situation géographique de l’entreprise</a:t>
            </a:r>
            <a:endParaRPr lang="fr-FR" sz="4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160313B1-42B1-457A-B0A2-68625463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" y="1933152"/>
            <a:ext cx="4973054" cy="2164261"/>
          </a:xfrm>
        </p:spPr>
        <p:txBody>
          <a:bodyPr>
            <a:noAutofit/>
          </a:bodyPr>
          <a:lstStyle/>
          <a:p>
            <a:pPr algn="ctr"/>
            <a:r>
              <a:rPr lang="fr-FR" sz="3200" dirty="0"/>
              <a:t>22 rue Lagrua, 33260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Teste-de-Buch</a:t>
            </a:r>
            <a:br>
              <a:rPr lang="fr-FR" sz="3200" dirty="0"/>
            </a:br>
            <a:r>
              <a:rPr lang="fr-FR" sz="3200" dirty="0"/>
              <a:t>Centre commercial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 Océan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D389E6-B0D0-4DE1-B24D-92C8C4E48F04}"/>
              </a:ext>
            </a:extLst>
          </p:cNvPr>
          <p:cNvSpPr/>
          <p:nvPr/>
        </p:nvSpPr>
        <p:spPr>
          <a:xfrm>
            <a:off x="0" y="5118132"/>
            <a:ext cx="5174167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900" b="1" dirty="0"/>
              <a:t>Tél. : </a:t>
            </a:r>
            <a:r>
              <a:rPr lang="fr-FR" sz="1900" dirty="0"/>
              <a:t>05 57 73 69 30</a:t>
            </a:r>
          </a:p>
          <a:p>
            <a:r>
              <a:rPr lang="fr-FR" sz="1900" b="1" dirty="0"/>
              <a:t>Fax : </a:t>
            </a:r>
            <a:r>
              <a:rPr lang="fr-FR" sz="1900" dirty="0"/>
              <a:t>05 57 15 19 98</a:t>
            </a:r>
            <a:endParaRPr lang="fr-FR" sz="1900" b="1" dirty="0"/>
          </a:p>
          <a:p>
            <a:r>
              <a:rPr lang="fr-FR" sz="1900" b="1" dirty="0"/>
              <a:t>Courriel : </a:t>
            </a:r>
            <a:r>
              <a:rPr lang="fr-FR" sz="1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contact@a2i-informatique.com</a:t>
            </a:r>
            <a:endParaRPr lang="fr-FR" sz="1900" dirty="0"/>
          </a:p>
          <a:p>
            <a:r>
              <a:rPr lang="fr-FR" sz="1900" b="1" dirty="0"/>
              <a:t>Site : </a:t>
            </a:r>
            <a:r>
              <a:rPr lang="fr-FR" sz="19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http://www.a2i-informatique.com</a:t>
            </a:r>
            <a:endParaRPr lang="fr-FR" sz="1900" dirty="0"/>
          </a:p>
        </p:txBody>
      </p:sp>
    </p:spTree>
    <p:extLst>
      <p:ext uri="{BB962C8B-B14F-4D97-AF65-F5344CB8AC3E}">
        <p14:creationId xmlns:p14="http://schemas.microsoft.com/office/powerpoint/2010/main" val="144716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109DCF-1590-448B-A315-9BDDBF469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19319"/>
            <a:ext cx="12192000" cy="78454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sz="4600" b="1" u="sng" dirty="0"/>
              <a:t>Les horaires et le personnel de l’entreprise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7C65386-1D2B-4B56-B22B-B8957454DF54}"/>
              </a:ext>
            </a:extLst>
          </p:cNvPr>
          <p:cNvSpPr txBox="1"/>
          <p:nvPr/>
        </p:nvSpPr>
        <p:spPr>
          <a:xfrm>
            <a:off x="6497643" y="1308951"/>
            <a:ext cx="3691772" cy="16366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spcFirstLastPara="0" vert="horz" wrap="square" lIns="22225" tIns="22225" rIns="22225" bIns="177671" numCol="1" spcCol="1270" anchor="ctr" anchorCtr="0">
            <a:noAutofit/>
          </a:bodyPr>
          <a:lstStyle/>
          <a:p>
            <a:pPr marL="0" lvl="0" indent="0" algn="ctr" defTabSz="1555750"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4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Co-gérant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98DB21D-226C-48CC-A291-06F71AAB9096}"/>
              </a:ext>
            </a:extLst>
          </p:cNvPr>
          <p:cNvSpPr txBox="1"/>
          <p:nvPr/>
        </p:nvSpPr>
        <p:spPr>
          <a:xfrm>
            <a:off x="5341747" y="6130521"/>
            <a:ext cx="5114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9h30→12h30 - 14h30→18h30   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8B9E712C-7C7E-4E4D-814E-9E5AEF58D413}"/>
              </a:ext>
            </a:extLst>
          </p:cNvPr>
          <p:cNvSpPr txBox="1"/>
          <p:nvPr/>
        </p:nvSpPr>
        <p:spPr>
          <a:xfrm>
            <a:off x="2128310" y="1308951"/>
            <a:ext cx="3691772" cy="16366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0" vert="horz" wrap="square" lIns="22225" tIns="22225" rIns="22225" bIns="177671" numCol="1" spcCol="1270" anchor="ctr" anchorCtr="0">
            <a:noAutofit/>
          </a:bodyPr>
          <a:lstStyle/>
          <a:p>
            <a:pPr marL="0" lvl="0" indent="0" algn="ctr" defTabSz="1555750"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4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Co-gérant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6C1795A4-145A-4F3D-A05C-797C659F24F4}"/>
              </a:ext>
            </a:extLst>
          </p:cNvPr>
          <p:cNvSpPr txBox="1"/>
          <p:nvPr/>
        </p:nvSpPr>
        <p:spPr>
          <a:xfrm>
            <a:off x="2128310" y="3981346"/>
            <a:ext cx="3691772" cy="16366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spcFirstLastPara="0" vert="horz" wrap="square" lIns="22225" tIns="22225" rIns="22225" bIns="177671" numCol="1" spcCol="1270" anchor="ctr" anchorCtr="0">
            <a:noAutofit/>
          </a:bodyPr>
          <a:lstStyle/>
          <a:p>
            <a:pPr marL="0" lvl="0" indent="0" algn="ctr" defTabSz="1555750"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4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Technicien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B70BC018-96C5-45E0-83F2-9228B6A1E4D8}"/>
              </a:ext>
            </a:extLst>
          </p:cNvPr>
          <p:cNvSpPr txBox="1"/>
          <p:nvPr/>
        </p:nvSpPr>
        <p:spPr>
          <a:xfrm>
            <a:off x="6497643" y="3981346"/>
            <a:ext cx="3691772" cy="16366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spcFirstLastPara="0" vert="horz" wrap="square" lIns="22225" tIns="22225" rIns="22225" bIns="177671" numCol="1" spcCol="1270" anchor="ctr" anchorCtr="0">
            <a:noAutofit/>
          </a:bodyPr>
          <a:lstStyle/>
          <a:p>
            <a:pPr marL="0" lvl="0" indent="0" algn="ctr" defTabSz="1555750">
              <a:lnSpc>
                <a:spcPts val="2500"/>
              </a:lnSpc>
              <a:spcBef>
                <a:spcPts val="5000"/>
              </a:spcBef>
              <a:buNone/>
            </a:pPr>
            <a:endParaRPr lang="fr-FR" sz="4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ctr" defTabSz="1555750">
              <a:lnSpc>
                <a:spcPts val="2500"/>
              </a:lnSpc>
              <a:buNone/>
            </a:pPr>
            <a:r>
              <a:rPr lang="fr-FR" sz="40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Secrétaire</a:t>
            </a:r>
          </a:p>
          <a:p>
            <a:pPr marL="0" lvl="0" indent="0" algn="ctr" defTabSz="1555750">
              <a:lnSpc>
                <a:spcPts val="2500"/>
              </a:lnSpc>
              <a:spcBef>
                <a:spcPts val="2000"/>
              </a:spcBef>
              <a:buNone/>
            </a:pPr>
            <a:r>
              <a:rPr lang="fr-FR" sz="40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Comptable</a:t>
            </a:r>
          </a:p>
        </p:txBody>
      </p:sp>
      <p:sp>
        <p:nvSpPr>
          <p:cNvPr id="58" name="Rectangle : coins arrondis 57">
            <a:extLst>
              <a:ext uri="{FF2B5EF4-FFF2-40B4-BE49-F238E27FC236}">
                <a16:creationId xmlns:a16="http://schemas.microsoft.com/office/drawing/2014/main" id="{370145E2-A4BE-4A24-A0A1-E49C43DDBE50}"/>
              </a:ext>
            </a:extLst>
          </p:cNvPr>
          <p:cNvSpPr/>
          <p:nvPr/>
        </p:nvSpPr>
        <p:spPr>
          <a:xfrm>
            <a:off x="1837320" y="2714412"/>
            <a:ext cx="2399252" cy="462368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b="1" dirty="0"/>
              <a:t>Laurent CASTAINGS</a:t>
            </a:r>
          </a:p>
        </p:txBody>
      </p:sp>
      <p:sp>
        <p:nvSpPr>
          <p:cNvPr id="74" name="Rectangle : coins arrondis 73">
            <a:extLst>
              <a:ext uri="{FF2B5EF4-FFF2-40B4-BE49-F238E27FC236}">
                <a16:creationId xmlns:a16="http://schemas.microsoft.com/office/drawing/2014/main" id="{3B89BD10-FF64-43BC-9CFB-79509997CB2C}"/>
              </a:ext>
            </a:extLst>
          </p:cNvPr>
          <p:cNvSpPr/>
          <p:nvPr/>
        </p:nvSpPr>
        <p:spPr>
          <a:xfrm>
            <a:off x="7935895" y="2714412"/>
            <a:ext cx="2520318" cy="462368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b="1" dirty="0"/>
              <a:t>Christophe ÉPICRATE</a:t>
            </a:r>
          </a:p>
        </p:txBody>
      </p:sp>
      <p:sp>
        <p:nvSpPr>
          <p:cNvPr id="75" name="Rectangle : coins arrondis 74">
            <a:extLst>
              <a:ext uri="{FF2B5EF4-FFF2-40B4-BE49-F238E27FC236}">
                <a16:creationId xmlns:a16="http://schemas.microsoft.com/office/drawing/2014/main" id="{4E3CEF6F-BC4C-472D-8775-E9393C8D59EF}"/>
              </a:ext>
            </a:extLst>
          </p:cNvPr>
          <p:cNvSpPr/>
          <p:nvPr/>
        </p:nvSpPr>
        <p:spPr>
          <a:xfrm>
            <a:off x="1837320" y="5386807"/>
            <a:ext cx="2399252" cy="462368"/>
          </a:xfrm>
          <a:prstGeom prst="round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b="1" dirty="0"/>
              <a:t>Kevin REGARZZONY</a:t>
            </a:r>
          </a:p>
        </p:txBody>
      </p:sp>
      <p:sp>
        <p:nvSpPr>
          <p:cNvPr id="77" name="Rectangle : coins arrondis 76">
            <a:extLst>
              <a:ext uri="{FF2B5EF4-FFF2-40B4-BE49-F238E27FC236}">
                <a16:creationId xmlns:a16="http://schemas.microsoft.com/office/drawing/2014/main" id="{9F19E6D0-9A03-4376-ACF8-624FBB852FA2}"/>
              </a:ext>
            </a:extLst>
          </p:cNvPr>
          <p:cNvSpPr/>
          <p:nvPr/>
        </p:nvSpPr>
        <p:spPr>
          <a:xfrm>
            <a:off x="7935895" y="5436817"/>
            <a:ext cx="2520318" cy="462368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b="1" dirty="0"/>
              <a:t>Sophie ÉPICRATE</a:t>
            </a:r>
          </a:p>
        </p:txBody>
      </p:sp>
      <p:sp>
        <p:nvSpPr>
          <p:cNvPr id="78" name="Organigramme : Décision 77">
            <a:extLst>
              <a:ext uri="{FF2B5EF4-FFF2-40B4-BE49-F238E27FC236}">
                <a16:creationId xmlns:a16="http://schemas.microsoft.com/office/drawing/2014/main" id="{4E025A35-6ADA-4224-ACAF-CBDF4A448FBF}"/>
              </a:ext>
            </a:extLst>
          </p:cNvPr>
          <p:cNvSpPr/>
          <p:nvPr/>
        </p:nvSpPr>
        <p:spPr>
          <a:xfrm>
            <a:off x="1535074" y="3683095"/>
            <a:ext cx="1186471" cy="596502"/>
          </a:xfrm>
          <a:prstGeom prst="flowChartDecisio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/>
              <a:t>28h</a:t>
            </a:r>
          </a:p>
        </p:txBody>
      </p:sp>
      <p:sp>
        <p:nvSpPr>
          <p:cNvPr id="79" name="Organigramme : Décision 78">
            <a:extLst>
              <a:ext uri="{FF2B5EF4-FFF2-40B4-BE49-F238E27FC236}">
                <a16:creationId xmlns:a16="http://schemas.microsoft.com/office/drawing/2014/main" id="{DF667A0A-6366-4AFC-9E6A-3EE84AD17AA4}"/>
              </a:ext>
            </a:extLst>
          </p:cNvPr>
          <p:cNvSpPr/>
          <p:nvPr/>
        </p:nvSpPr>
        <p:spPr>
          <a:xfrm>
            <a:off x="9596178" y="3683095"/>
            <a:ext cx="1186471" cy="596502"/>
          </a:xfrm>
          <a:prstGeom prst="flowChartDecisio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/>
              <a:t>28h</a:t>
            </a:r>
          </a:p>
        </p:txBody>
      </p:sp>
      <p:sp>
        <p:nvSpPr>
          <p:cNvPr id="80" name="Organigramme : Décision 79">
            <a:extLst>
              <a:ext uri="{FF2B5EF4-FFF2-40B4-BE49-F238E27FC236}">
                <a16:creationId xmlns:a16="http://schemas.microsoft.com/office/drawing/2014/main" id="{E90BF962-FEFA-4CBF-8D74-E7CEE44DCA99}"/>
              </a:ext>
            </a:extLst>
          </p:cNvPr>
          <p:cNvSpPr/>
          <p:nvPr/>
        </p:nvSpPr>
        <p:spPr>
          <a:xfrm>
            <a:off x="9596179" y="1006085"/>
            <a:ext cx="1186471" cy="596502"/>
          </a:xfrm>
          <a:prstGeom prst="flowChartDecisi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/>
              <a:t>35h</a:t>
            </a:r>
          </a:p>
        </p:txBody>
      </p:sp>
      <p:sp>
        <p:nvSpPr>
          <p:cNvPr id="81" name="Organigramme : Décision 80">
            <a:extLst>
              <a:ext uri="{FF2B5EF4-FFF2-40B4-BE49-F238E27FC236}">
                <a16:creationId xmlns:a16="http://schemas.microsoft.com/office/drawing/2014/main" id="{7C30BCAE-14EC-4410-AA6D-0B7396F68E8E}"/>
              </a:ext>
            </a:extLst>
          </p:cNvPr>
          <p:cNvSpPr/>
          <p:nvPr/>
        </p:nvSpPr>
        <p:spPr>
          <a:xfrm>
            <a:off x="1535074" y="1000362"/>
            <a:ext cx="1186471" cy="596502"/>
          </a:xfrm>
          <a:prstGeom prst="flowChartDecision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/>
              <a:t>35h</a:t>
            </a:r>
          </a:p>
        </p:txBody>
      </p:sp>
      <p:sp>
        <p:nvSpPr>
          <p:cNvPr id="83" name="Rectangle : avec coins arrondis en diagonale 82">
            <a:extLst>
              <a:ext uri="{FF2B5EF4-FFF2-40B4-BE49-F238E27FC236}">
                <a16:creationId xmlns:a16="http://schemas.microsoft.com/office/drawing/2014/main" id="{D703638D-5F39-4D25-B0A4-117D19AE6084}"/>
              </a:ext>
            </a:extLst>
          </p:cNvPr>
          <p:cNvSpPr/>
          <p:nvPr/>
        </p:nvSpPr>
        <p:spPr>
          <a:xfrm>
            <a:off x="3433408" y="980345"/>
            <a:ext cx="2674081" cy="596502"/>
          </a:xfrm>
          <a:prstGeom prst="round2Diag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i="1" dirty="0"/>
              <a:t>1. BEP ÉLECTRONIQUE : 2 ans</a:t>
            </a:r>
          </a:p>
          <a:p>
            <a:pPr algn="ctr"/>
            <a:r>
              <a:rPr lang="fr-FR" sz="1400" b="1" i="1" dirty="0"/>
              <a:t>2. BAC PRO MRBT : 3 ans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4DB2AF7D-2E5C-4666-8312-EC071FB5D314}"/>
              </a:ext>
            </a:extLst>
          </p:cNvPr>
          <p:cNvCxnSpPr>
            <a:cxnSpLocks/>
          </p:cNvCxnSpPr>
          <p:nvPr/>
        </p:nvCxnSpPr>
        <p:spPr>
          <a:xfrm>
            <a:off x="5271935" y="2940815"/>
            <a:ext cx="0" cy="23596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759C3EDD-27CF-415C-9922-C86B75DD4058}"/>
              </a:ext>
            </a:extLst>
          </p:cNvPr>
          <p:cNvCxnSpPr>
            <a:cxnSpLocks/>
          </p:cNvCxnSpPr>
          <p:nvPr/>
        </p:nvCxnSpPr>
        <p:spPr>
          <a:xfrm>
            <a:off x="5271935" y="3176780"/>
            <a:ext cx="177147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9" name="Connecteur droit 98">
            <a:extLst>
              <a:ext uri="{FF2B5EF4-FFF2-40B4-BE49-F238E27FC236}">
                <a16:creationId xmlns:a16="http://schemas.microsoft.com/office/drawing/2014/main" id="{046C182E-9254-4863-9907-18CE8EF84D3D}"/>
              </a:ext>
            </a:extLst>
          </p:cNvPr>
          <p:cNvCxnSpPr>
            <a:cxnSpLocks/>
          </p:cNvCxnSpPr>
          <p:nvPr/>
        </p:nvCxnSpPr>
        <p:spPr>
          <a:xfrm>
            <a:off x="7043410" y="2940815"/>
            <a:ext cx="0" cy="23596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49288951-BB07-4B9D-A2D7-30416019CAEB}"/>
              </a:ext>
            </a:extLst>
          </p:cNvPr>
          <p:cNvCxnSpPr>
            <a:cxnSpLocks/>
          </p:cNvCxnSpPr>
          <p:nvPr/>
        </p:nvCxnSpPr>
        <p:spPr>
          <a:xfrm>
            <a:off x="6596457" y="3176780"/>
            <a:ext cx="0" cy="80456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3" name="Connecteur droit 102">
            <a:extLst>
              <a:ext uri="{FF2B5EF4-FFF2-40B4-BE49-F238E27FC236}">
                <a16:creationId xmlns:a16="http://schemas.microsoft.com/office/drawing/2014/main" id="{B0388E65-8DED-40A5-8485-FB32AF8ECAE9}"/>
              </a:ext>
            </a:extLst>
          </p:cNvPr>
          <p:cNvCxnSpPr>
            <a:cxnSpLocks/>
          </p:cNvCxnSpPr>
          <p:nvPr/>
        </p:nvCxnSpPr>
        <p:spPr>
          <a:xfrm>
            <a:off x="5732002" y="3176780"/>
            <a:ext cx="0" cy="80456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A890E83-880D-4E66-9587-81E1AF5E513C}"/>
              </a:ext>
            </a:extLst>
          </p:cNvPr>
          <p:cNvSpPr/>
          <p:nvPr/>
        </p:nvSpPr>
        <p:spPr>
          <a:xfrm>
            <a:off x="1837320" y="6123113"/>
            <a:ext cx="29466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mardi→samedi</a:t>
            </a:r>
            <a:endParaRPr lang="fr-FR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641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D394B8-9B25-4F6B-B6C0-FE2856431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0435"/>
            <a:ext cx="8650435" cy="901412"/>
          </a:xfrm>
        </p:spPr>
        <p:txBody>
          <a:bodyPr>
            <a:noAutofit/>
          </a:bodyPr>
          <a:lstStyle/>
          <a:p>
            <a:pPr algn="ctr"/>
            <a:r>
              <a:rPr lang="fr-FR" sz="6000" b="1" u="sng" dirty="0">
                <a:solidFill>
                  <a:schemeClr val="bg2">
                    <a:lumMod val="75000"/>
                  </a:schemeClr>
                </a:solidFill>
              </a:rPr>
              <a:t>Plan d’@2i</a:t>
            </a:r>
            <a:endParaRPr lang="fr-FR" sz="60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112B9E3-AF70-42FB-976C-1A31E01ED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3776" y="1177867"/>
            <a:ext cx="9225559" cy="518937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BC7543B-647F-48AF-823F-E58B5E322B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435" y="130158"/>
            <a:ext cx="3425992" cy="659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0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80FAF30-3F63-4127-9271-252D62110D21}"/>
              </a:ext>
            </a:extLst>
          </p:cNvPr>
          <p:cNvSpPr txBox="1">
            <a:spLocks/>
          </p:cNvSpPr>
          <p:nvPr/>
        </p:nvSpPr>
        <p:spPr>
          <a:xfrm>
            <a:off x="-58728" y="-15167"/>
            <a:ext cx="12250728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panose="05040102010807070707" pitchFamily="18" charset="2"/>
              <a:buNone/>
            </a:pPr>
            <a:r>
              <a:rPr lang="fr-FR" sz="4600" b="1" u="sng" dirty="0"/>
              <a:t>Fiche métier : Informaticien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A72E3EC-4DD5-4468-8F6D-0E7CEEE4CA11}"/>
              </a:ext>
            </a:extLst>
          </p:cNvPr>
          <p:cNvSpPr txBox="1"/>
          <p:nvPr/>
        </p:nvSpPr>
        <p:spPr>
          <a:xfrm>
            <a:off x="2045868" y="714567"/>
            <a:ext cx="575639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 :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1600" dirty="0"/>
              <a:t>-</a:t>
            </a:r>
            <a:r>
              <a:rPr lang="fr-FR" sz="1600" b="1" dirty="0"/>
              <a:t>Général </a:t>
            </a:r>
            <a:r>
              <a:rPr lang="fr-FR" sz="1600" dirty="0"/>
              <a:t>: -</a:t>
            </a:r>
            <a:r>
              <a:rPr lang="fr-FR" sz="1600" b="1" dirty="0"/>
              <a:t>Numérique et sciences informatiques</a:t>
            </a:r>
          </a:p>
          <a:p>
            <a:r>
              <a:rPr lang="fr-FR" sz="1600" dirty="0"/>
              <a:t>			       -</a:t>
            </a:r>
            <a:r>
              <a:rPr lang="fr-FR" sz="1600" b="1" dirty="0"/>
              <a:t>Sciences de l’ingénieur</a:t>
            </a:r>
          </a:p>
          <a:p>
            <a:r>
              <a:rPr lang="fr-FR" sz="1600" dirty="0"/>
              <a:t>			       -</a:t>
            </a:r>
            <a:r>
              <a:rPr lang="fr-FR" sz="1600" b="1" dirty="0"/>
              <a:t>Mathématiques</a:t>
            </a:r>
          </a:p>
          <a:p>
            <a:r>
              <a:rPr lang="fr-FR" sz="1600" dirty="0"/>
              <a:t>			       -</a:t>
            </a:r>
            <a:r>
              <a:rPr lang="fr-FR" sz="1600" b="1" dirty="0"/>
              <a:t>Physique-chimie</a:t>
            </a:r>
            <a:endParaRPr lang="fr-FR" sz="1600" b="1" u="sng" dirty="0"/>
          </a:p>
          <a:p>
            <a:r>
              <a:rPr lang="fr-FR" sz="1600" dirty="0"/>
              <a:t>              -</a:t>
            </a:r>
            <a:r>
              <a:rPr lang="fr-FR" sz="1600" b="1" dirty="0"/>
              <a:t>STI2D </a:t>
            </a:r>
            <a:endParaRPr lang="fr-FR" sz="1600" dirty="0"/>
          </a:p>
          <a:p>
            <a:r>
              <a:rPr lang="fr-FR" sz="1600" dirty="0"/>
              <a:t>              -</a:t>
            </a:r>
            <a:r>
              <a:rPr lang="fr-FR" sz="1600" b="1" dirty="0"/>
              <a:t>Professionnel SN</a:t>
            </a:r>
            <a:endParaRPr lang="fr-FR" sz="16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5EBB263-55CA-4E17-AF8C-4C886CE1C09F}"/>
              </a:ext>
            </a:extLst>
          </p:cNvPr>
          <p:cNvSpPr txBox="1"/>
          <p:nvPr/>
        </p:nvSpPr>
        <p:spPr>
          <a:xfrm>
            <a:off x="45932" y="2444176"/>
            <a:ext cx="1519082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+2 :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1600" dirty="0"/>
              <a:t>-</a:t>
            </a:r>
            <a:r>
              <a:rPr lang="fr-FR" sz="1600" b="1" dirty="0"/>
              <a:t>BTS SIO</a:t>
            </a:r>
            <a:endParaRPr lang="fr-FR" sz="1600" dirty="0"/>
          </a:p>
          <a:p>
            <a:r>
              <a:rPr lang="fr-FR" sz="1600" dirty="0"/>
              <a:t>         -</a:t>
            </a:r>
            <a:r>
              <a:rPr lang="fr-FR" sz="1600" b="1" dirty="0"/>
              <a:t>BTS IRIS</a:t>
            </a:r>
            <a:endParaRPr lang="fr-FR" sz="1600" dirty="0"/>
          </a:p>
          <a:p>
            <a:r>
              <a:rPr lang="fr-FR" sz="1600" dirty="0"/>
              <a:t>         -</a:t>
            </a:r>
            <a:r>
              <a:rPr lang="fr-FR" sz="1600" b="1" dirty="0"/>
              <a:t>DUT </a:t>
            </a:r>
            <a:endParaRPr lang="fr-FR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272D3D-6410-48C8-8678-024F8049A6BB}"/>
              </a:ext>
            </a:extLst>
          </p:cNvPr>
          <p:cNvSpPr/>
          <p:nvPr/>
        </p:nvSpPr>
        <p:spPr>
          <a:xfrm>
            <a:off x="5040005" y="2569337"/>
            <a:ext cx="30199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fr-FR" sz="20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+5 :</a:t>
            </a:r>
            <a:r>
              <a:rPr lang="fr-FR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1600" dirty="0"/>
              <a:t>-</a:t>
            </a:r>
            <a:r>
              <a:rPr lang="fr-FR" sz="1600" b="1" dirty="0"/>
              <a:t>Écoles d’informatique</a:t>
            </a:r>
          </a:p>
          <a:p>
            <a:pPr lvl="0"/>
            <a:r>
              <a:rPr lang="fr-FR" sz="1600" dirty="0"/>
              <a:t>         -</a:t>
            </a:r>
            <a:r>
              <a:rPr lang="fr-FR" sz="1600" b="1" dirty="0"/>
              <a:t>Écoles d’ingénieurs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1716AE-1AD1-40B9-801E-164012982662}"/>
              </a:ext>
            </a:extLst>
          </p:cNvPr>
          <p:cNvSpPr/>
          <p:nvPr/>
        </p:nvSpPr>
        <p:spPr>
          <a:xfrm>
            <a:off x="1666927" y="2471459"/>
            <a:ext cx="327116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+3 :</a:t>
            </a:r>
            <a:r>
              <a:rPr lang="fr-FR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1600" dirty="0"/>
              <a:t>-</a:t>
            </a:r>
            <a:r>
              <a:rPr lang="fr-FR" sz="1600" b="1" dirty="0"/>
              <a:t>Licences</a:t>
            </a:r>
            <a:endParaRPr lang="fr-FR" sz="1600" dirty="0"/>
          </a:p>
          <a:p>
            <a:pPr lvl="0"/>
            <a:r>
              <a:rPr lang="fr-FR" sz="1600" dirty="0"/>
              <a:t>	 -</a:t>
            </a:r>
            <a:r>
              <a:rPr lang="fr-FR" sz="1600" b="1" dirty="0"/>
              <a:t>Licences professionnelles </a:t>
            </a:r>
            <a:endParaRPr lang="fr-FR" sz="1600" dirty="0"/>
          </a:p>
          <a:p>
            <a:r>
              <a:rPr lang="fr-FR" sz="1600" dirty="0"/>
              <a:t>	 -</a:t>
            </a:r>
            <a:r>
              <a:rPr lang="fr-FR" sz="1600" b="1" dirty="0"/>
              <a:t>Bachelors</a:t>
            </a:r>
            <a:endParaRPr lang="fr-FR" sz="16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6853E06-2BBD-4EA9-994D-D890A4122A90}"/>
              </a:ext>
            </a:extLst>
          </p:cNvPr>
          <p:cNvSpPr txBox="1"/>
          <p:nvPr/>
        </p:nvSpPr>
        <p:spPr>
          <a:xfrm>
            <a:off x="45932" y="516576"/>
            <a:ext cx="2198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Études</a:t>
            </a:r>
            <a:r>
              <a:rPr lang="fr-FR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</a:t>
            </a:r>
            <a:endParaRPr lang="fr-FR" sz="3600" u="sng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1DBF35DE-1ED6-42A0-B238-837D275B3CBF}"/>
              </a:ext>
            </a:extLst>
          </p:cNvPr>
          <p:cNvSpPr txBox="1"/>
          <p:nvPr/>
        </p:nvSpPr>
        <p:spPr>
          <a:xfrm>
            <a:off x="31345" y="5407822"/>
            <a:ext cx="2139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Activités :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20DE7DC-B510-41AC-BD94-4B0766792D2D}"/>
              </a:ext>
            </a:extLst>
          </p:cNvPr>
          <p:cNvSpPr txBox="1"/>
          <p:nvPr/>
        </p:nvSpPr>
        <p:spPr>
          <a:xfrm>
            <a:off x="31345" y="3445255"/>
            <a:ext cx="3271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Compétences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2F03D28-C803-4B99-9A6D-E07BA2276D9D}"/>
              </a:ext>
            </a:extLst>
          </p:cNvPr>
          <p:cNvSpPr txBox="1"/>
          <p:nvPr/>
        </p:nvSpPr>
        <p:spPr>
          <a:xfrm>
            <a:off x="2139193" y="5466810"/>
            <a:ext cx="6122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-</a:t>
            </a: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Montage</a:t>
            </a:r>
            <a:r>
              <a:rPr lang="fr-FR" sz="2400" dirty="0"/>
              <a:t>, </a:t>
            </a: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installation, réparation </a:t>
            </a:r>
            <a:r>
              <a:rPr lang="fr-FR" sz="2400" dirty="0"/>
              <a:t>de </a:t>
            </a: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matériel informatique</a:t>
            </a:r>
          </a:p>
          <a:p>
            <a:r>
              <a:rPr lang="fr-FR" sz="2400" dirty="0"/>
              <a:t>-</a:t>
            </a: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Formation</a:t>
            </a:r>
            <a:r>
              <a:rPr lang="fr-FR" sz="2400" dirty="0"/>
              <a:t> d’utilisateurs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0415AD-A450-4F6F-8250-DD5E9EBE2ADC}"/>
              </a:ext>
            </a:extLst>
          </p:cNvPr>
          <p:cNvSpPr/>
          <p:nvPr/>
        </p:nvSpPr>
        <p:spPr>
          <a:xfrm>
            <a:off x="176025" y="4038553"/>
            <a:ext cx="785858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/>
              <a:t>-Connaissance des 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outils informatiques</a:t>
            </a:r>
            <a:r>
              <a:rPr lang="fr-FR" sz="2000" b="1" dirty="0"/>
              <a:t>, 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numériques</a:t>
            </a:r>
          </a:p>
          <a:p>
            <a:r>
              <a:rPr lang="fr-FR" sz="2000" dirty="0"/>
              <a:t>-Maîtrise des techniques de 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</a:t>
            </a:r>
            <a:r>
              <a:rPr lang="fr-FR" sz="2000" dirty="0"/>
              <a:t> et d'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intégration</a:t>
            </a:r>
            <a:r>
              <a:rPr lang="fr-FR" sz="2000" dirty="0"/>
              <a:t> </a:t>
            </a:r>
          </a:p>
          <a:p>
            <a:r>
              <a:rPr lang="fr-FR" sz="2000" dirty="0"/>
              <a:t>-Maitrise des 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langages informatiques </a:t>
            </a:r>
            <a:r>
              <a:rPr lang="fr-FR" sz="2000" dirty="0"/>
              <a:t>et de l’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anglais</a:t>
            </a:r>
            <a:r>
              <a:rPr lang="fr-FR" sz="2000" dirty="0"/>
              <a:t> </a:t>
            </a:r>
            <a:r>
              <a:rPr lang="fr-F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technique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7DA1C577-8D6B-43F6-B5C4-506BC56141A8}"/>
              </a:ext>
            </a:extLst>
          </p:cNvPr>
          <p:cNvCxnSpPr>
            <a:cxnSpLocks/>
          </p:cNvCxnSpPr>
          <p:nvPr/>
        </p:nvCxnSpPr>
        <p:spPr>
          <a:xfrm>
            <a:off x="-58728" y="3347207"/>
            <a:ext cx="806839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A25996FF-821F-4E1F-A813-674DDA2F5776}"/>
              </a:ext>
            </a:extLst>
          </p:cNvPr>
          <p:cNvCxnSpPr>
            <a:cxnSpLocks/>
          </p:cNvCxnSpPr>
          <p:nvPr/>
        </p:nvCxnSpPr>
        <p:spPr>
          <a:xfrm>
            <a:off x="-58729" y="5227739"/>
            <a:ext cx="806839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112747C2-86E9-42D8-A129-523AFC27C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09671" y="1097562"/>
            <a:ext cx="4105240" cy="547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8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44B8B853-9F18-41C6-9187-34AAC1831649}"/>
              </a:ext>
            </a:extLst>
          </p:cNvPr>
          <p:cNvSpPr txBox="1"/>
          <p:nvPr/>
        </p:nvSpPr>
        <p:spPr>
          <a:xfrm>
            <a:off x="618692" y="5943667"/>
            <a:ext cx="5222991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fr-FR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lef" panose="00000500000000000000" pitchFamily="2" charset="-79"/>
              </a:rPr>
              <a:t>Mise à niveau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9247380-47B5-4C17-B21B-B1D33FC1714B}"/>
              </a:ext>
            </a:extLst>
          </p:cNvPr>
          <p:cNvSpPr txBox="1">
            <a:spLocks/>
          </p:cNvSpPr>
          <p:nvPr/>
        </p:nvSpPr>
        <p:spPr>
          <a:xfrm>
            <a:off x="0" y="25167"/>
            <a:ext cx="12192000" cy="92333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b="1" u="sng" dirty="0">
                <a:solidFill>
                  <a:schemeClr val="bg2">
                    <a:lumMod val="75000"/>
                  </a:schemeClr>
                </a:solidFill>
              </a:rPr>
              <a:t>Mes activités dans l’entreprise</a:t>
            </a:r>
            <a:endParaRPr lang="fr-FR" sz="54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4C0AEEEA-0796-4C08-B31A-24A2816BA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692" y="1066241"/>
            <a:ext cx="5222991" cy="487742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F42DB3B-C7C3-4460-961A-D9E29131D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400" y="1066241"/>
            <a:ext cx="4862908" cy="487742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CA824B7-7422-413D-A566-C0D19A21F631}"/>
              </a:ext>
            </a:extLst>
          </p:cNvPr>
          <p:cNvSpPr txBox="1"/>
          <p:nvPr/>
        </p:nvSpPr>
        <p:spPr>
          <a:xfrm>
            <a:off x="6710400" y="5943666"/>
            <a:ext cx="4862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lef" panose="00000500000000000000" pitchFamily="2" charset="-79"/>
              </a:rPr>
              <a:t>Écran noir</a:t>
            </a:r>
          </a:p>
        </p:txBody>
      </p:sp>
    </p:spTree>
    <p:extLst>
      <p:ext uri="{BB962C8B-B14F-4D97-AF65-F5344CB8AC3E}">
        <p14:creationId xmlns:p14="http://schemas.microsoft.com/office/powerpoint/2010/main" val="102802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34F4794-F9B8-4670-ABA1-686CE3E9E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944" y="690619"/>
            <a:ext cx="3629025" cy="4837366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2C704350-CCD4-4432-AB75-34BBBA8AF51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944374" cy="7250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b="1" u="sng" dirty="0">
                <a:solidFill>
                  <a:schemeClr val="bg2">
                    <a:lumMod val="75000"/>
                  </a:schemeClr>
                </a:solidFill>
              </a:rPr>
              <a:t>Mes activités dans l’entreprise</a:t>
            </a:r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86D9D2-4583-4B7E-A987-BA4E767E7A47}"/>
              </a:ext>
            </a:extLst>
          </p:cNvPr>
          <p:cNvSpPr/>
          <p:nvPr/>
        </p:nvSpPr>
        <p:spPr>
          <a:xfrm>
            <a:off x="70276" y="5601886"/>
            <a:ext cx="3629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Démontage</a:t>
            </a:r>
            <a:endParaRPr lang="fr-FR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D2134A4-C39F-4FBC-AA95-7E738A129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8852" y="112632"/>
            <a:ext cx="4200203" cy="560027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EBD0A99-C33A-40FE-8BA0-590098592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3728" y="1310612"/>
            <a:ext cx="4079515" cy="543785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6EA2CC-A34D-4B76-B786-C46343FCEA32}"/>
              </a:ext>
            </a:extLst>
          </p:cNvPr>
          <p:cNvSpPr/>
          <p:nvPr/>
        </p:nvSpPr>
        <p:spPr>
          <a:xfrm>
            <a:off x="3770654" y="725089"/>
            <a:ext cx="40795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Montage</a:t>
            </a:r>
            <a:endParaRPr lang="fr-FR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4AE2A0-FEBB-439F-9DFE-93B2C51014B2}"/>
              </a:ext>
            </a:extLst>
          </p:cNvPr>
          <p:cNvSpPr/>
          <p:nvPr/>
        </p:nvSpPr>
        <p:spPr>
          <a:xfrm>
            <a:off x="7944375" y="5709607"/>
            <a:ext cx="41746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Remplacements disques durs→SSD</a:t>
            </a:r>
          </a:p>
        </p:txBody>
      </p:sp>
    </p:spTree>
    <p:extLst>
      <p:ext uri="{BB962C8B-B14F-4D97-AF65-F5344CB8AC3E}">
        <p14:creationId xmlns:p14="http://schemas.microsoft.com/office/powerpoint/2010/main" val="241247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5CC7F626-12CA-4AE0-804A-BACD0C038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758" y="4790310"/>
            <a:ext cx="3886279" cy="1943140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EDEBF83-6381-49A4-AD32-58ADA29AF6EF}"/>
              </a:ext>
            </a:extLst>
          </p:cNvPr>
          <p:cNvSpPr txBox="1"/>
          <p:nvPr/>
        </p:nvSpPr>
        <p:spPr>
          <a:xfrm>
            <a:off x="0" y="1534790"/>
            <a:ext cx="7164198" cy="2757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Activités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intéressantes</a:t>
            </a:r>
          </a:p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fr-FR" sz="3200" dirty="0"/>
              <a:t>Métier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passionnant</a:t>
            </a:r>
          </a:p>
          <a:p>
            <a:pPr>
              <a:lnSpc>
                <a:spcPts val="3000"/>
              </a:lnSpc>
            </a:pPr>
            <a:endParaRPr lang="fr-FR" sz="2800" dirty="0"/>
          </a:p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fr-FR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Expérience </a:t>
            </a:r>
            <a:r>
              <a:rPr lang="fr-FR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rassurante</a:t>
            </a:r>
            <a:r>
              <a:rPr lang="fr-FR" sz="2700" dirty="0"/>
              <a:t>, </a:t>
            </a:r>
            <a:r>
              <a:rPr lang="fr-FR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importante</a:t>
            </a:r>
            <a:r>
              <a:rPr lang="fr-FR" sz="2800" dirty="0"/>
              <a:t>	</a:t>
            </a:r>
          </a:p>
          <a:p>
            <a:pPr>
              <a:lnSpc>
                <a:spcPts val="3000"/>
              </a:lnSpc>
            </a:pPr>
            <a:r>
              <a:rPr lang="fr-FR" sz="2800" dirty="0"/>
              <a:t>     </a:t>
            </a:r>
            <a:r>
              <a:rPr lang="fr-FR" sz="2600" dirty="0"/>
              <a:t>→ métiers + </a:t>
            </a:r>
            <a:r>
              <a:rPr lang="fr-FR" sz="2600" u="sng" dirty="0"/>
              <a:t>exigeants</a:t>
            </a:r>
            <a:r>
              <a:rPr lang="fr-FR" sz="2600" dirty="0"/>
              <a:t> et </a:t>
            </a:r>
            <a:r>
              <a:rPr lang="fr-FR" sz="2600" u="sng" dirty="0"/>
              <a:t>rémunérateurs</a:t>
            </a:r>
          </a:p>
          <a:p>
            <a:pPr>
              <a:lnSpc>
                <a:spcPts val="3000"/>
              </a:lnSpc>
            </a:pPr>
            <a:endParaRPr lang="fr-FR" sz="1400" dirty="0"/>
          </a:p>
          <a:p>
            <a:pPr marL="285750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Merci</a:t>
            </a:r>
            <a:r>
              <a:rPr lang="fr-FR" sz="2400" dirty="0"/>
              <a:t> à Laurent, Christophe, Kévin et Sophie</a:t>
            </a:r>
            <a:endParaRPr lang="fr-FR" sz="230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9F80234F-C52F-447A-85FF-3D4A6DC1990C}"/>
              </a:ext>
            </a:extLst>
          </p:cNvPr>
          <p:cNvSpPr txBox="1">
            <a:spLocks/>
          </p:cNvSpPr>
          <p:nvPr/>
        </p:nvSpPr>
        <p:spPr>
          <a:xfrm>
            <a:off x="1" y="38466"/>
            <a:ext cx="6976470" cy="9982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panose="05040102010807070707" pitchFamily="18" charset="2"/>
              <a:buNone/>
            </a:pPr>
            <a:r>
              <a:rPr lang="fr-FR" sz="6000" b="1" u="sng" dirty="0"/>
              <a:t>Conclusion, bilan</a:t>
            </a:r>
            <a:endParaRPr lang="fr-FR" sz="60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CDD5C2A-2946-4C68-ADF6-7AA70AEF5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77140" y="38466"/>
            <a:ext cx="5084462" cy="678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6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3553</TotalTime>
  <Words>403</Words>
  <Application>Microsoft Office PowerPoint</Application>
  <PresentationFormat>Grand écran</PresentationFormat>
  <Paragraphs>93</Paragraphs>
  <Slides>9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Secteur</vt:lpstr>
      <vt:lpstr>Rapport de STAGE D’OBSERVATION EN ENTREPRISE  du 17/12 au 20/12/2019</vt:lpstr>
      <vt:lpstr>Présentation PowerPoint</vt:lpstr>
      <vt:lpstr>22 rue Lagrua, 33260 La Teste-de-Buch Centre commercial Cap Océan</vt:lpstr>
      <vt:lpstr>Présentation PowerPoint</vt:lpstr>
      <vt:lpstr>Plan d’@2i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Sullyvan Lass--Buck</dc:creator>
  <cp:lastModifiedBy>Sullyvan Lass--Buck</cp:lastModifiedBy>
  <cp:revision>173</cp:revision>
  <dcterms:created xsi:type="dcterms:W3CDTF">2019-12-21T14:45:18Z</dcterms:created>
  <dcterms:modified xsi:type="dcterms:W3CDTF">2020-02-03T11:21:30Z</dcterms:modified>
</cp:coreProperties>
</file>

<file path=docProps/thumbnail.jpeg>
</file>